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261" r:id="rId3"/>
    <p:sldId id="262" r:id="rId4"/>
    <p:sldId id="263" r:id="rId5"/>
    <p:sldId id="268" r:id="rId6"/>
    <p:sldId id="269" r:id="rId7"/>
    <p:sldId id="271" r:id="rId8"/>
    <p:sldId id="264" r:id="rId9"/>
    <p:sldId id="266" r:id="rId10"/>
    <p:sldId id="265" r:id="rId11"/>
    <p:sldId id="267" r:id="rId12"/>
    <p:sldId id="273" r:id="rId13"/>
    <p:sldId id="274" r:id="rId14"/>
    <p:sldId id="275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7CBF"/>
    <a:srgbClr val="8BA2BD"/>
    <a:srgbClr val="F5B0B6"/>
    <a:srgbClr val="EE5366"/>
    <a:srgbClr val="D96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93B3A8-FC57-4085-BC91-8B40862B9760}" v="12" vWet="14" dt="2023-08-20T13:50:45.970"/>
    <p1510:client id="{3A7FDA07-29E6-4FBF-AA27-6C85D1FB53D8}" v="12" dt="2023-08-20T13:52:15.382"/>
    <p1510:client id="{49DCCC4B-F69D-4C3D-AD2D-4B3193616CAE}" v="17" dt="2023-08-20T13:11:34.899"/>
    <p1510:client id="{574BE310-9D19-4FF5-9D08-C174C79A556D}" v="15" dt="2023-08-20T13:02:33.287"/>
    <p1510:client id="{663BBD6C-5D35-4415-8200-21935EBC3DEB}" v="294" vWet="298" dt="2023-08-20T13:44:43.477"/>
    <p1510:client id="{83930185-A111-DE4F-B3D4-44CFE92A3201}" v="4447" dt="2023-08-20T13:55:48.589"/>
    <p1510:client id="{99188E66-0BA1-4B69-91C5-D58BAD069246}" v="1" dt="2023-08-20T13:08:55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16"/>
    <p:restoredTop sz="96115"/>
  </p:normalViewPr>
  <p:slideViewPr>
    <p:cSldViewPr snapToGrid="0" snapToObjects="1">
      <p:cViewPr varScale="1">
        <p:scale>
          <a:sx n="108" d="100"/>
          <a:sy n="108" d="100"/>
        </p:scale>
        <p:origin x="2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BBCAD5-FEF1-2B49-838A-E997F7483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A4665-3A20-D341-9F03-626312C11F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2ED85-6603-DE4F-AC1F-DADB96E97F52}" type="datetimeFigureOut">
              <a:rPr lang="en-US" smtClean="0"/>
              <a:t>8/19/23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3FA68-3F5D-2E4C-9DFB-A1628AC6CA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F1B8CA-BCDF-1A46-A38D-0EDF53E8FD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C95A2-F007-CB44-8BC2-3D55E94D3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15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FA069-43CE-C744-9868-7D24110FA0CA}" type="datetimeFigureOut">
              <a:rPr lang="en-US" smtClean="0"/>
              <a:t>8/19/23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959FF-727B-4346-AD01-29802BEAD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83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 everyone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959FF-727B-4346-AD01-29802BEAD3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5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B0E7C16-EDD4-6248-AD37-9236A28971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04315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B0D8098-4D75-4DE6-AB35-E504A7A18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046" y="115144"/>
            <a:ext cx="99687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3296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59DD-9075-5846-9EB7-3AFDC05D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691F98-48B1-794A-A7EA-CA88B801B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F0D5EF5-B199-6D4C-8261-C82397588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30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1E21B2-8635-CA43-BAB9-DF4837AC0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0569C-F89C-C04B-9876-4801E3D862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672D780-9884-534F-91C3-B02EC1A1C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0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31BB-3481-1649-A0FF-07138972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C31E7-1EC9-4044-9598-6C72C3C7E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B9BE76A-620E-7C4C-9B63-FB5C0116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64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46316-676B-5041-BB23-CB491A2C0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8342" y="1541463"/>
            <a:ext cx="101409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A5BE8E9-6D86-7344-8D2F-A8C79DF1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E846A45-676B-4868-AABC-D527AF234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046" y="115144"/>
            <a:ext cx="99687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97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249F5-DABB-1044-A687-F27B54F8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8F69C-E6D3-A74A-A414-B82275CB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5046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276086-2A0E-F945-8FA1-676EAE7F6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19046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F2BAF14-A9F0-F341-9B69-80E9FFCB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6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3F86D-4459-344F-8380-B292D3D6D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076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11572-D2E0-544B-A395-977C4FC4B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9076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5F4D8F-440F-DA47-99B5-5FE942457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2318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631358-B953-B243-9BA2-9B8B4FD208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2318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00D1AA8-D947-2849-937E-ABE40C44E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046" y="115144"/>
            <a:ext cx="9968753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73F315-CC44-F642-8207-0F39E1CA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36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8106A-AC2A-164E-B270-54059996A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348FE-8940-E946-9952-63EFF58D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696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126B550-65D0-C743-A416-CF4C3703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150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F950-F677-B248-B555-257C0D51B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942" y="111368"/>
            <a:ext cx="3932237" cy="13950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761D5-F505-8341-A05D-9AAA7B588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342" y="43644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B8C3CC-1E3F-624F-9F03-FE1183B74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5942" y="1523206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5FC9658-EFB7-574D-9730-742ED06D2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3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CAA1F9-19DA-6D4E-85F0-C96EE6AFEA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46116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4590AA-39D8-9349-93AF-6E133C4CD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942" y="111368"/>
            <a:ext cx="3932237" cy="13950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DBD91A1-FCEB-DF4E-B948-F5838EFF0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5942" y="1523206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3AAF670-9460-B74B-AF2A-2B0CB632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26222" y="635635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FD2CDEF-EBF7-A24C-97CC-57BDAB1899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995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CD469FD-8E10-BF46-80AD-5189A1223B4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/>
        </p:blipFill>
        <p:spPr>
          <a:xfrm>
            <a:off x="8740049" y="-36806"/>
            <a:ext cx="3451951" cy="6392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3BC850-F673-564A-BDDB-F1FB2F58F79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-3512" y="1"/>
            <a:ext cx="1351638" cy="685337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20D99B-58DF-D244-AD5C-177312E75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046" y="115144"/>
            <a:ext cx="99687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68842-5252-5E4D-AD37-90EC12637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046" y="1711187"/>
            <a:ext cx="9968754" cy="3115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8595A-C5B5-D949-864C-F48D825A90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F3D8-EAEA-6843-89D7-6A2BF63274CA}" type="datetimeFigureOut">
              <a:rPr lang="en-US" smtClean="0"/>
              <a:t>8/19/23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2CF0F-BA50-4144-9697-6138E1DBC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60625-18F3-984D-B40A-767299F13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2CDEF-EBF7-A24C-97CC-57BDAB1899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4F89F2-DD65-5045-B32A-6E52BFF73D9D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738E90-9D19-504E-AB55-DAC42E6BC0D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rcRect/>
          <a:stretch/>
        </p:blipFill>
        <p:spPr>
          <a:xfrm>
            <a:off x="303646" y="6418884"/>
            <a:ext cx="624006" cy="3708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FFDE47-9BF6-8B40-AC3C-67887A9BCAE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849565" y="6463058"/>
            <a:ext cx="2961435" cy="2952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B2BC18-05EF-9B40-A8D3-BAD5C826760F}"/>
              </a:ext>
            </a:extLst>
          </p:cNvPr>
          <p:cNvSpPr txBox="1"/>
          <p:nvPr userDrawn="1"/>
        </p:nvSpPr>
        <p:spPr>
          <a:xfrm>
            <a:off x="2309446" y="-3693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12BFC1-1047-994A-99C8-AE0A77DB6797}"/>
              </a:ext>
            </a:extLst>
          </p:cNvPr>
          <p:cNvSpPr txBox="1"/>
          <p:nvPr userDrawn="1"/>
        </p:nvSpPr>
        <p:spPr>
          <a:xfrm>
            <a:off x="3364523" y="-39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5" name="Picture 14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8EA937D6-6452-5C41-AC2B-15A81749185F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501882" y="6453254"/>
            <a:ext cx="238167" cy="34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1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Phillip.gavino@utexas.edu" TargetMode="External"/><Relationship Id="rId4" Type="http://schemas.openxmlformats.org/officeDocument/2006/relationships/hyperlink" Target="mailto:Ronnie.stone@utexas.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A633ED-B352-D128-9253-37CD584C66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" y="278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410B85-E079-9842-B202-BDEB521746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69" y="1391"/>
            <a:ext cx="12187056" cy="68552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6B18CD-758A-86E0-99B9-7E0C5C34AE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72" y="2781"/>
            <a:ext cx="12187056" cy="6855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4EE67A-0C15-6D4C-C16E-0788DEB4DA79}"/>
              </a:ext>
            </a:extLst>
          </p:cNvPr>
          <p:cNvSpPr txBox="1"/>
          <p:nvPr/>
        </p:nvSpPr>
        <p:spPr>
          <a:xfrm>
            <a:off x="2863927" y="223099"/>
            <a:ext cx="7362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Team TBD – IDETC Hackathon 2023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Ronnie Stone, Phillip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Gavino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72F60-216F-4C93-CA0A-433290B4D93A}"/>
              </a:ext>
            </a:extLst>
          </p:cNvPr>
          <p:cNvSpPr txBox="1"/>
          <p:nvPr/>
        </p:nvSpPr>
        <p:spPr>
          <a:xfrm>
            <a:off x="2863928" y="5855409"/>
            <a:ext cx="7362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Problem 2: Exascale Material Design</a:t>
            </a:r>
          </a:p>
        </p:txBody>
      </p:sp>
    </p:spTree>
    <p:extLst>
      <p:ext uri="{BB962C8B-B14F-4D97-AF65-F5344CB8AC3E}">
        <p14:creationId xmlns:p14="http://schemas.microsoft.com/office/powerpoint/2010/main" val="2501733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F41B94-CC95-2DF2-0369-A93BE9E92DB9}"/>
              </a:ext>
            </a:extLst>
          </p:cNvPr>
          <p:cNvSpPr txBox="1"/>
          <p:nvPr/>
        </p:nvSpPr>
        <p:spPr>
          <a:xfrm>
            <a:off x="1617022" y="439387"/>
            <a:ext cx="4641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Results - Turbo Blade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4EE616-B80D-B1D6-440A-0D4FD032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51" y="1290980"/>
            <a:ext cx="4352816" cy="4029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9307DC-53DE-4FF9-F531-4C72B94BA221}"/>
              </a:ext>
            </a:extLst>
          </p:cNvPr>
          <p:cNvSpPr txBox="1"/>
          <p:nvPr/>
        </p:nvSpPr>
        <p:spPr>
          <a:xfrm>
            <a:off x="6721434" y="3244334"/>
            <a:ext cx="2104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different textures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43C33C-1C20-A9FC-CA90-EA3A25BCC8F5}"/>
              </a:ext>
            </a:extLst>
          </p:cNvPr>
          <p:cNvSpPr txBox="1"/>
          <p:nvPr/>
        </p:nvSpPr>
        <p:spPr>
          <a:xfrm>
            <a:off x="6721434" y="3764869"/>
            <a:ext cx="247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001 to 010 dataset</a:t>
            </a:r>
          </a:p>
        </p:txBody>
      </p:sp>
    </p:spTree>
    <p:extLst>
      <p:ext uri="{BB962C8B-B14F-4D97-AF65-F5344CB8AC3E}">
        <p14:creationId xmlns:p14="http://schemas.microsoft.com/office/powerpoint/2010/main" val="3219239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EA41E7-79D0-8B14-4E61-76925D998F5A}"/>
              </a:ext>
            </a:extLst>
          </p:cNvPr>
          <p:cNvSpPr txBox="1"/>
          <p:nvPr/>
        </p:nvSpPr>
        <p:spPr>
          <a:xfrm>
            <a:off x="1617022" y="439387"/>
            <a:ext cx="7562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Future Work – Multiple Microstructures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33416-B149-00C1-76F2-2CA9C9F8B0EC}"/>
              </a:ext>
            </a:extLst>
          </p:cNvPr>
          <p:cNvSpPr txBox="1"/>
          <p:nvPr/>
        </p:nvSpPr>
        <p:spPr>
          <a:xfrm>
            <a:off x="1617022" y="1330036"/>
            <a:ext cx="756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+mj-lt"/>
                <a:cs typeface="Calibri" panose="020F0502020204030204" pitchFamily="34" charset="0"/>
              </a:rPr>
              <a:t>If we disregard the need for periodicity, we can use multiple microstructures with a few tweaks in our algorithm. </a:t>
            </a:r>
          </a:p>
        </p:txBody>
      </p:sp>
      <p:pic>
        <p:nvPicPr>
          <p:cNvPr id="13" name="Picture 12" descr="A colorful cube with black background&#10;&#10;Description automatically generated">
            <a:extLst>
              <a:ext uri="{FF2B5EF4-FFF2-40B4-BE49-F238E27FC236}">
                <a16:creationId xmlns:a16="http://schemas.microsoft.com/office/drawing/2014/main" id="{6440E208-20ED-D404-62DC-55FE878AE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538" y="2096514"/>
            <a:ext cx="3142096" cy="263592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61450D-EF7A-7EF7-0163-364D32853EE1}"/>
              </a:ext>
            </a:extLst>
          </p:cNvPr>
          <p:cNvCxnSpPr>
            <a:cxnSpLocks/>
          </p:cNvCxnSpPr>
          <p:nvPr/>
        </p:nvCxnSpPr>
        <p:spPr>
          <a:xfrm>
            <a:off x="5162715" y="3621773"/>
            <a:ext cx="163879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04CD983-3653-046F-7459-4E1DF877C651}"/>
              </a:ext>
            </a:extLst>
          </p:cNvPr>
          <p:cNvSpPr txBox="1"/>
          <p:nvPr/>
        </p:nvSpPr>
        <p:spPr>
          <a:xfrm>
            <a:off x="1617022" y="4983052"/>
            <a:ext cx="995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+mj-lt"/>
                <a:cs typeface="Calibri" panose="020F0502020204030204" pitchFamily="34" charset="0"/>
              </a:rPr>
              <a:t>We iterate over each voxel in the boundary and assign a similarity score based on their spin differences.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7AD186-D339-3AAD-E04E-EB4791EC22CD}"/>
              </a:ext>
            </a:extLst>
          </p:cNvPr>
          <p:cNvSpPr txBox="1"/>
          <p:nvPr/>
        </p:nvSpPr>
        <p:spPr>
          <a:xfrm>
            <a:off x="4600950" y="3152258"/>
            <a:ext cx="258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boundaries that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0D4A9F-2313-273B-E6EB-AD3C470A3C86}"/>
              </a:ext>
            </a:extLst>
          </p:cNvPr>
          <p:cNvSpPr txBox="1"/>
          <p:nvPr/>
        </p:nvSpPr>
        <p:spPr>
          <a:xfrm>
            <a:off x="5116285" y="3697442"/>
            <a:ext cx="1959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can stack together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EF191E-C600-EE00-FA38-3938AC738563}"/>
              </a:ext>
            </a:extLst>
          </p:cNvPr>
          <p:cNvSpPr txBox="1"/>
          <p:nvPr/>
        </p:nvSpPr>
        <p:spPr>
          <a:xfrm>
            <a:off x="1935677" y="5603000"/>
            <a:ext cx="162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+X face of 001: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AAE737-232C-3558-2AFA-CC8CFED41012}"/>
                  </a:ext>
                </a:extLst>
              </p:cNvPr>
              <p:cNvSpPr txBox="1"/>
              <p:nvPr/>
            </p:nvSpPr>
            <p:spPr>
              <a:xfrm>
                <a:off x="3555443" y="5631328"/>
                <a:ext cx="1842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…, </m:t>
                      </m:r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AAE737-232C-3558-2AFA-CC8CFED41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443" y="5631328"/>
                <a:ext cx="1842877" cy="276999"/>
              </a:xfrm>
              <a:prstGeom prst="rect">
                <a:avLst/>
              </a:prstGeom>
              <a:blipFill>
                <a:blip r:embed="rId3"/>
                <a:stretch>
                  <a:fillRect l="-3401" r="-408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cube with different colors of paint&#10;&#10;Description automatically generated with medium confidence">
            <a:extLst>
              <a:ext uri="{FF2B5EF4-FFF2-40B4-BE49-F238E27FC236}">
                <a16:creationId xmlns:a16="http://schemas.microsoft.com/office/drawing/2014/main" id="{EA900331-B248-5062-1191-6B5B0E98C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197" y="2043072"/>
            <a:ext cx="2953020" cy="274280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35528F7-FF0E-476C-72DC-CC3583AC765F}"/>
              </a:ext>
            </a:extLst>
          </p:cNvPr>
          <p:cNvSpPr txBox="1"/>
          <p:nvPr/>
        </p:nvSpPr>
        <p:spPr>
          <a:xfrm>
            <a:off x="5982112" y="5603000"/>
            <a:ext cx="1843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generally: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069075-CE7A-EB2C-F3ED-1312BEF2F47D}"/>
                  </a:ext>
                </a:extLst>
              </p:cNvPr>
              <p:cNvSpPr txBox="1"/>
              <p:nvPr/>
            </p:nvSpPr>
            <p:spPr>
              <a:xfrm>
                <a:off x="7817835" y="5581199"/>
                <a:ext cx="2205155" cy="391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pt-PT" b="0" i="1" smtClean="0">
                        <a:latin typeface="Cambria Math" panose="02040503050406030204" pitchFamily="18" charset="0"/>
                      </a:rPr>
                      <m:t>∑|(</m:t>
                    </m:r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r>
                  <a:rPr lang="en-US" b="0" dirty="0"/>
                  <a:t> </a:t>
                </a:r>
                <a:endParaRPr lang="pt-PT" b="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069075-CE7A-EB2C-F3ED-1312BEF2F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835" y="5581199"/>
                <a:ext cx="2205155" cy="391133"/>
              </a:xfrm>
              <a:prstGeom prst="rect">
                <a:avLst/>
              </a:prstGeom>
              <a:blipFill>
                <a:blip r:embed="rId5"/>
                <a:stretch>
                  <a:fillRect l="-2286" t="-312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9778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EA41E7-79D0-8B14-4E61-76925D998F5A}"/>
              </a:ext>
            </a:extLst>
          </p:cNvPr>
          <p:cNvSpPr txBox="1"/>
          <p:nvPr/>
        </p:nvSpPr>
        <p:spPr>
          <a:xfrm>
            <a:off x="1617022" y="439387"/>
            <a:ext cx="7562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Future Work – Multiple Microstructures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A33416-B149-00C1-76F2-2CA9C9F8B0EC}"/>
              </a:ext>
            </a:extLst>
          </p:cNvPr>
          <p:cNvSpPr txBox="1"/>
          <p:nvPr/>
        </p:nvSpPr>
        <p:spPr>
          <a:xfrm>
            <a:off x="1617022" y="1330036"/>
            <a:ext cx="756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+mj-lt"/>
                <a:cs typeface="Calibri" panose="020F0502020204030204" pitchFamily="34" charset="0"/>
              </a:rPr>
              <a:t>We performed this analysis for microstructure 001 as a baseline: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D6A3B8-A95B-2F81-B600-0A39837F2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962" y="4069369"/>
            <a:ext cx="3740397" cy="1870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D0A57E-3FF1-A64D-FB73-65217D07DC7A}"/>
              </a:ext>
            </a:extLst>
          </p:cNvPr>
          <p:cNvSpPr txBox="1"/>
          <p:nvPr/>
        </p:nvSpPr>
        <p:spPr>
          <a:xfrm>
            <a:off x="5950197" y="4819802"/>
            <a:ext cx="246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closest match is 704</a:t>
            </a:r>
          </a:p>
        </p:txBody>
      </p:sp>
      <p:pic>
        <p:nvPicPr>
          <p:cNvPr id="7" name="Picture 6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A01C250B-067E-F984-AE48-714D2FE80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962" y="1795587"/>
            <a:ext cx="7772400" cy="200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03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EA41E7-79D0-8B14-4E61-76925D998F5A}"/>
              </a:ext>
            </a:extLst>
          </p:cNvPr>
          <p:cNvSpPr txBox="1"/>
          <p:nvPr/>
        </p:nvSpPr>
        <p:spPr>
          <a:xfrm>
            <a:off x="1617022" y="439387"/>
            <a:ext cx="7562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Future Work – Multiple Microstructures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A9DFC-9954-C65F-0719-3A0D7E979846}"/>
              </a:ext>
            </a:extLst>
          </p:cNvPr>
          <p:cNvSpPr txBox="1"/>
          <p:nvPr/>
        </p:nvSpPr>
        <p:spPr>
          <a:xfrm>
            <a:off x="1617022" y="1187532"/>
            <a:ext cx="756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+mj-lt"/>
                <a:cs typeface="Calibri" panose="020F0502020204030204" pitchFamily="34" charset="0"/>
              </a:rPr>
              <a:t>After we perform a similarity analysis, we can stack the microstructures that have the lowest differences.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85F00-1D33-0C8C-B284-2D6C6A6049CB}"/>
              </a:ext>
            </a:extLst>
          </p:cNvPr>
          <p:cNvSpPr txBox="1"/>
          <p:nvPr/>
        </p:nvSpPr>
        <p:spPr>
          <a:xfrm>
            <a:off x="1617021" y="1935677"/>
            <a:ext cx="756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+mj-lt"/>
                <a:cs typeface="Calibri" panose="020F0502020204030204" pitchFamily="34" charset="0"/>
              </a:rPr>
              <a:t>However, we can go further by assuming that we are allowed so slightly modify the boundaries of each microstructure.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D18CCE-6AA4-FC7E-8C72-3573F5511D8F}"/>
              </a:ext>
            </a:extLst>
          </p:cNvPr>
          <p:cNvGrpSpPr/>
          <p:nvPr/>
        </p:nvGrpSpPr>
        <p:grpSpPr>
          <a:xfrm>
            <a:off x="2422568" y="2885704"/>
            <a:ext cx="3277584" cy="543296"/>
            <a:chOff x="2422568" y="2885704"/>
            <a:chExt cx="3277584" cy="54329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25AA7DA-C601-C320-0027-6473A97C2199}"/>
                </a:ext>
              </a:extLst>
            </p:cNvPr>
            <p:cNvSpPr/>
            <p:nvPr/>
          </p:nvSpPr>
          <p:spPr>
            <a:xfrm>
              <a:off x="2422568" y="2885704"/>
              <a:ext cx="546264" cy="54329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3EB39E-EDCE-31AA-9251-6F1ACC414FFB}"/>
                </a:ext>
              </a:extLst>
            </p:cNvPr>
            <p:cNvSpPr/>
            <p:nvPr/>
          </p:nvSpPr>
          <p:spPr>
            <a:xfrm>
              <a:off x="2968832" y="2885704"/>
              <a:ext cx="546264" cy="54329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A786ED-850B-DDC7-25C4-45CA77F1E698}"/>
                </a:ext>
              </a:extLst>
            </p:cNvPr>
            <p:cNvSpPr/>
            <p:nvPr/>
          </p:nvSpPr>
          <p:spPr>
            <a:xfrm>
              <a:off x="3515096" y="2885704"/>
              <a:ext cx="546264" cy="54329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2E2BAF-78FC-94E7-CA1C-EF8754BE1F8F}"/>
                </a:ext>
              </a:extLst>
            </p:cNvPr>
            <p:cNvSpPr/>
            <p:nvPr/>
          </p:nvSpPr>
          <p:spPr>
            <a:xfrm>
              <a:off x="4061360" y="2885704"/>
              <a:ext cx="546264" cy="54329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9B3765-BF62-183F-EEFD-58370FACD658}"/>
                </a:ext>
              </a:extLst>
            </p:cNvPr>
            <p:cNvSpPr/>
            <p:nvPr/>
          </p:nvSpPr>
          <p:spPr>
            <a:xfrm>
              <a:off x="4607624" y="2885704"/>
              <a:ext cx="546264" cy="54329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BA4BD6-D1C5-9905-FFAB-BF5C77BEFF2F}"/>
                </a:ext>
              </a:extLst>
            </p:cNvPr>
            <p:cNvSpPr/>
            <p:nvPr/>
          </p:nvSpPr>
          <p:spPr>
            <a:xfrm>
              <a:off x="5153888" y="2885704"/>
              <a:ext cx="546264" cy="54329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9BAFA96-D1C5-21B9-B7ED-EBB373680D49}"/>
              </a:ext>
            </a:extLst>
          </p:cNvPr>
          <p:cNvSpPr txBox="1"/>
          <p:nvPr/>
        </p:nvSpPr>
        <p:spPr>
          <a:xfrm>
            <a:off x="2485736" y="3548030"/>
            <a:ext cx="157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side is 001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FB314B-001C-7C65-BC0E-AA679450A888}"/>
              </a:ext>
            </a:extLst>
          </p:cNvPr>
          <p:cNvSpPr txBox="1"/>
          <p:nvPr/>
        </p:nvSpPr>
        <p:spPr>
          <a:xfrm>
            <a:off x="4092944" y="3548030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side is 704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9ADDD3-6C8B-6B5A-084D-30ABAA914C33}"/>
              </a:ext>
            </a:extLst>
          </p:cNvPr>
          <p:cNvSpPr txBox="1"/>
          <p:nvPr/>
        </p:nvSpPr>
        <p:spPr>
          <a:xfrm>
            <a:off x="1617020" y="3952827"/>
            <a:ext cx="797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+mj-lt"/>
                <a:cs typeface="Calibri" panose="020F0502020204030204" pitchFamily="34" charset="0"/>
              </a:rPr>
              <a:t>By progressively averaging out the spin IDs we can ensure smooth transitions: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7288C3-1D5E-2BF0-4913-4B774DC3D694}"/>
              </a:ext>
            </a:extLst>
          </p:cNvPr>
          <p:cNvGrpSpPr/>
          <p:nvPr/>
        </p:nvGrpSpPr>
        <p:grpSpPr>
          <a:xfrm>
            <a:off x="2422568" y="4516306"/>
            <a:ext cx="3277584" cy="543296"/>
            <a:chOff x="2422568" y="2885704"/>
            <a:chExt cx="3277584" cy="5432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C66E88F-8899-22AE-3601-F4D1472B2C17}"/>
                </a:ext>
              </a:extLst>
            </p:cNvPr>
            <p:cNvSpPr/>
            <p:nvPr/>
          </p:nvSpPr>
          <p:spPr>
            <a:xfrm>
              <a:off x="2422568" y="2885704"/>
              <a:ext cx="546264" cy="543296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721A0E5-75F7-14BB-964E-03DA28D31213}"/>
                </a:ext>
              </a:extLst>
            </p:cNvPr>
            <p:cNvSpPr/>
            <p:nvPr/>
          </p:nvSpPr>
          <p:spPr>
            <a:xfrm>
              <a:off x="2968832" y="2885704"/>
              <a:ext cx="546264" cy="543296"/>
            </a:xfrm>
            <a:prstGeom prst="rect">
              <a:avLst/>
            </a:prstGeom>
            <a:solidFill>
              <a:srgbClr val="527CB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597AD5-B56A-F246-1BA2-17EEAC74B2E1}"/>
                </a:ext>
              </a:extLst>
            </p:cNvPr>
            <p:cNvSpPr/>
            <p:nvPr/>
          </p:nvSpPr>
          <p:spPr>
            <a:xfrm>
              <a:off x="3515096" y="2885704"/>
              <a:ext cx="546264" cy="543296"/>
            </a:xfrm>
            <a:prstGeom prst="rect">
              <a:avLst/>
            </a:prstGeom>
            <a:solidFill>
              <a:srgbClr val="8BA2B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EE7E1A-7B06-5462-DBA4-8ACA0E895610}"/>
                </a:ext>
              </a:extLst>
            </p:cNvPr>
            <p:cNvSpPr/>
            <p:nvPr/>
          </p:nvSpPr>
          <p:spPr>
            <a:xfrm>
              <a:off x="4061360" y="2885704"/>
              <a:ext cx="546264" cy="543296"/>
            </a:xfrm>
            <a:prstGeom prst="rect">
              <a:avLst/>
            </a:prstGeom>
            <a:solidFill>
              <a:srgbClr val="F5B0B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B53DBE8-E70B-85FB-2B4A-934047C88EA8}"/>
                </a:ext>
              </a:extLst>
            </p:cNvPr>
            <p:cNvSpPr/>
            <p:nvPr/>
          </p:nvSpPr>
          <p:spPr>
            <a:xfrm>
              <a:off x="4607624" y="2885704"/>
              <a:ext cx="546264" cy="543296"/>
            </a:xfrm>
            <a:prstGeom prst="rect">
              <a:avLst/>
            </a:prstGeom>
            <a:solidFill>
              <a:srgbClr val="EE536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8B0D3AA-4236-4A75-17C3-BC111C51CCFB}"/>
                </a:ext>
              </a:extLst>
            </p:cNvPr>
            <p:cNvSpPr/>
            <p:nvPr/>
          </p:nvSpPr>
          <p:spPr>
            <a:xfrm>
              <a:off x="5153888" y="2885704"/>
              <a:ext cx="546264" cy="54329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5EB8CBF-5E5C-A041-93FE-30E99903F65B}"/>
              </a:ext>
            </a:extLst>
          </p:cNvPr>
          <p:cNvSpPr txBox="1"/>
          <p:nvPr/>
        </p:nvSpPr>
        <p:spPr>
          <a:xfrm>
            <a:off x="2485736" y="5178632"/>
            <a:ext cx="157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 side is 001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4D115F-EBB3-2060-E651-847FAEBBE279}"/>
              </a:ext>
            </a:extLst>
          </p:cNvPr>
          <p:cNvSpPr txBox="1"/>
          <p:nvPr/>
        </p:nvSpPr>
        <p:spPr>
          <a:xfrm>
            <a:off x="4092944" y="5178632"/>
            <a:ext cx="17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side is 704</a:t>
            </a:r>
          </a:p>
        </p:txBody>
      </p:sp>
    </p:spTree>
    <p:extLst>
      <p:ext uri="{BB962C8B-B14F-4D97-AF65-F5344CB8AC3E}">
        <p14:creationId xmlns:p14="http://schemas.microsoft.com/office/powerpoint/2010/main" val="921844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EA41E7-79D0-8B14-4E61-76925D998F5A}"/>
              </a:ext>
            </a:extLst>
          </p:cNvPr>
          <p:cNvSpPr txBox="1"/>
          <p:nvPr/>
        </p:nvSpPr>
        <p:spPr>
          <a:xfrm>
            <a:off x="1617022" y="439387"/>
            <a:ext cx="7562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Future Work – Proof of Concept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B7ED18-14C3-8DC4-91AC-C0F1E635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503" y="2389743"/>
            <a:ext cx="3694047" cy="1865043"/>
          </a:xfrm>
          <a:prstGeom prst="rect">
            <a:avLst/>
          </a:prstGeom>
        </p:spPr>
      </p:pic>
      <p:sp>
        <p:nvSpPr>
          <p:cNvPr id="13" name="Curved Right Arrow 12">
            <a:extLst>
              <a:ext uri="{FF2B5EF4-FFF2-40B4-BE49-F238E27FC236}">
                <a16:creationId xmlns:a16="http://schemas.microsoft.com/office/drawing/2014/main" id="{95EADA7A-632B-57AB-69B5-AC5A703C5276}"/>
              </a:ext>
            </a:extLst>
          </p:cNvPr>
          <p:cNvSpPr/>
          <p:nvPr/>
        </p:nvSpPr>
        <p:spPr>
          <a:xfrm rot="16200000">
            <a:off x="3450734" y="4356387"/>
            <a:ext cx="539584" cy="866899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C956C5-3F86-EB60-6950-A815A5C017C5}"/>
              </a:ext>
            </a:extLst>
          </p:cNvPr>
          <p:cNvSpPr txBox="1"/>
          <p:nvPr/>
        </p:nvSpPr>
        <p:spPr>
          <a:xfrm>
            <a:off x="1650670" y="1322902"/>
            <a:ext cx="797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+mj-lt"/>
                <a:cs typeface="Calibri" panose="020F0502020204030204" pitchFamily="34" charset="0"/>
              </a:rPr>
              <a:t>We show that this smooths out the transitions between different microstructures while keeping their interiors unique and faithful to the SPPARKS output.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16F007-DB05-1883-2C53-A64521BDB4FF}"/>
              </a:ext>
            </a:extLst>
          </p:cNvPr>
          <p:cNvSpPr txBox="1"/>
          <p:nvPr/>
        </p:nvSpPr>
        <p:spPr>
          <a:xfrm>
            <a:off x="1906905" y="5165766"/>
            <a:ext cx="418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Fold on itself and boundaries are matching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F4AECD9-D079-E628-C1E8-A2A2F9237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85" y="3196127"/>
            <a:ext cx="1610161" cy="13507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435E035-947C-322F-4AED-78372EB3DF19}"/>
              </a:ext>
            </a:extLst>
          </p:cNvPr>
          <p:cNvSpPr txBox="1"/>
          <p:nvPr/>
        </p:nvSpPr>
        <p:spPr>
          <a:xfrm>
            <a:off x="6096000" y="2389743"/>
            <a:ext cx="464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Robustness of algorithm is maintained but</a:t>
            </a:r>
          </a:p>
          <a:p>
            <a:r>
              <a:rPr lang="en-US" dirty="0"/>
              <a:t> now without periodicity</a:t>
            </a:r>
          </a:p>
        </p:txBody>
      </p:sp>
      <p:pic>
        <p:nvPicPr>
          <p:cNvPr id="29" name="Picture 28" descr="A cube with different colors of paint&#10;&#10;Description automatically generated with medium confidence">
            <a:extLst>
              <a:ext uri="{FF2B5EF4-FFF2-40B4-BE49-F238E27FC236}">
                <a16:creationId xmlns:a16="http://schemas.microsoft.com/office/drawing/2014/main" id="{63B837ED-B624-93CF-889D-31752BD9E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635" y="3429000"/>
            <a:ext cx="1638607" cy="152196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9AF3BD5-5272-8789-14A0-018998BEFC91}"/>
              </a:ext>
            </a:extLst>
          </p:cNvPr>
          <p:cNvSpPr txBox="1"/>
          <p:nvPr/>
        </p:nvSpPr>
        <p:spPr>
          <a:xfrm>
            <a:off x="6931566" y="5073433"/>
            <a:ext cx="2248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Stacking process now based on similarity metrics</a:t>
            </a:r>
          </a:p>
        </p:txBody>
      </p:sp>
    </p:spTree>
    <p:extLst>
      <p:ext uri="{BB962C8B-B14F-4D97-AF65-F5344CB8AC3E}">
        <p14:creationId xmlns:p14="http://schemas.microsoft.com/office/powerpoint/2010/main" val="3134538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0BEE1605-4E94-B181-415D-23DF7BAE2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84" y="2632105"/>
            <a:ext cx="4773523" cy="1325563"/>
          </a:xfrm>
        </p:spPr>
        <p:txBody>
          <a:bodyPr/>
          <a:lstStyle/>
          <a:p>
            <a:pPr algn="ctr"/>
            <a:r>
              <a:rPr lang="en-US"/>
              <a:t>Thank you!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6D8125-ADB1-20ED-E79C-70405C59C0C2}"/>
              </a:ext>
            </a:extLst>
          </p:cNvPr>
          <p:cNvGrpSpPr/>
          <p:nvPr/>
        </p:nvGrpSpPr>
        <p:grpSpPr>
          <a:xfrm>
            <a:off x="5533313" y="428146"/>
            <a:ext cx="3570437" cy="830997"/>
            <a:chOff x="5564412" y="1903898"/>
            <a:chExt cx="3570437" cy="83099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7540F2-E900-63E7-3689-DA503FDAB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4412" y="1973230"/>
              <a:ext cx="723227" cy="692335"/>
            </a:xfrm>
            <a:prstGeom prst="rect">
              <a:avLst/>
            </a:prstGeom>
          </p:spPr>
        </p:pic>
        <p:sp>
          <p:nvSpPr>
            <p:cNvPr id="11" name="TextBox 22">
              <a:extLst>
                <a:ext uri="{FF2B5EF4-FFF2-40B4-BE49-F238E27FC236}">
                  <a16:creationId xmlns:a16="http://schemas.microsoft.com/office/drawing/2014/main" id="{258F6BE1-4E46-4D7B-EF1F-00BA327BCF56}"/>
                </a:ext>
              </a:extLst>
            </p:cNvPr>
            <p:cNvSpPr txBox="1"/>
            <p:nvPr/>
          </p:nvSpPr>
          <p:spPr>
            <a:xfrm>
              <a:off x="6532557" y="1903898"/>
              <a:ext cx="26022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4800">
                  <a:solidFill>
                    <a:srgbClr val="D96900"/>
                  </a:solidFill>
                  <a:latin typeface="Bauhaus 93" panose="04030905020B02020C02" pitchFamily="82" charset="0"/>
                  <a:ea typeface="+mn-ea"/>
                  <a:cs typeface="Arial" panose="020B0604020202020204" pitchFamily="34" charset="0"/>
                </a:rPr>
                <a:t>SiDi Lab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21CECD6-40E5-D75F-192A-E31535114D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85" y="-85499"/>
            <a:ext cx="3788364" cy="1845149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4705393-DF99-9B18-12A5-73813735007C}"/>
              </a:ext>
            </a:extLst>
          </p:cNvPr>
          <p:cNvCxnSpPr/>
          <p:nvPr/>
        </p:nvCxnSpPr>
        <p:spPr>
          <a:xfrm>
            <a:off x="6357991" y="1944384"/>
            <a:ext cx="15411" cy="3320263"/>
          </a:xfrm>
          <a:prstGeom prst="straightConnector1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5B573DF-EDB1-18FD-807B-A0EFD19C5A48}"/>
              </a:ext>
            </a:extLst>
          </p:cNvPr>
          <p:cNvSpPr txBox="1"/>
          <p:nvPr/>
        </p:nvSpPr>
        <p:spPr>
          <a:xfrm>
            <a:off x="6633252" y="2037706"/>
            <a:ext cx="5331858" cy="300082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solidFill>
                  <a:srgbClr val="D96900"/>
                </a:solidFill>
                <a:cs typeface="Calibri"/>
              </a:rPr>
              <a:t>Ronnie Stone    </a:t>
            </a:r>
            <a:r>
              <a:rPr lang="en-US" sz="2200">
                <a:cs typeface="Calibri"/>
              </a:rPr>
              <a:t> Graduate Ph.D. Student</a:t>
            </a:r>
          </a:p>
          <a:p>
            <a:endParaRPr lang="en-US" sz="2200">
              <a:solidFill>
                <a:srgbClr val="D96900"/>
              </a:solidFill>
              <a:cs typeface="Calibri"/>
            </a:endParaRPr>
          </a:p>
          <a:p>
            <a:r>
              <a:rPr lang="en-US" sz="2200">
                <a:solidFill>
                  <a:srgbClr val="D96900"/>
                </a:solidFill>
                <a:cs typeface="Calibri"/>
              </a:rPr>
              <a:t>Phillip Gavino     </a:t>
            </a:r>
            <a:r>
              <a:rPr lang="en-US" sz="2200">
                <a:cs typeface="Calibri"/>
              </a:rPr>
              <a:t>Graduate Master's Student</a:t>
            </a:r>
          </a:p>
          <a:p>
            <a:pPr>
              <a:lnSpc>
                <a:spcPct val="150000"/>
              </a:lnSpc>
            </a:pPr>
            <a:r>
              <a:rPr lang="en-US" sz="2200">
                <a:cs typeface="Calibri"/>
              </a:rPr>
              <a:t>Emails:</a:t>
            </a:r>
          </a:p>
          <a:p>
            <a:pPr>
              <a:lnSpc>
                <a:spcPct val="150000"/>
              </a:lnSpc>
            </a:pPr>
            <a:r>
              <a:rPr lang="en-US" sz="2200" u="sng">
                <a:solidFill>
                  <a:srgbClr val="D96900"/>
                </a:solidFill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ronnie.stone@utexas.edu</a:t>
            </a:r>
            <a:endParaRPr lang="en-US" sz="2200" u="sng">
              <a:solidFill>
                <a:srgbClr val="D96900"/>
              </a:solidFill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200" u="sng">
                <a:solidFill>
                  <a:srgbClr val="D96900"/>
                </a:solidFill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phillip.gavino@utexas.edu</a:t>
            </a:r>
          </a:p>
          <a:p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5273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DCABE9-0E1F-7AB9-BE85-00CC04A04CBC}"/>
              </a:ext>
            </a:extLst>
          </p:cNvPr>
          <p:cNvSpPr txBox="1"/>
          <p:nvPr/>
        </p:nvSpPr>
        <p:spPr>
          <a:xfrm>
            <a:off x="1617022" y="439387"/>
            <a:ext cx="2586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B795B-7ACE-D42C-AB8D-2357C445226F}"/>
              </a:ext>
            </a:extLst>
          </p:cNvPr>
          <p:cNvSpPr txBox="1"/>
          <p:nvPr/>
        </p:nvSpPr>
        <p:spPr>
          <a:xfrm>
            <a:off x="1617022" y="1330036"/>
            <a:ext cx="7764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+mj-lt"/>
                <a:cs typeface="Calibri" panose="020F0502020204030204" pitchFamily="34" charset="0"/>
              </a:rPr>
              <a:t>The main goal is to synthetize the texture of CAD models using microstructure data generated by SPPARKS. 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99FF83-0EC4-1BEA-5D16-124479B6E42A}"/>
              </a:ext>
            </a:extLst>
          </p:cNvPr>
          <p:cNvGrpSpPr/>
          <p:nvPr/>
        </p:nvGrpSpPr>
        <p:grpSpPr>
          <a:xfrm>
            <a:off x="1969967" y="2554184"/>
            <a:ext cx="7280911" cy="3170920"/>
            <a:chOff x="1969967" y="2554184"/>
            <a:chExt cx="7280911" cy="31709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D69B61-DEF6-F239-16A8-C0C277E5D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9967" y="2554184"/>
              <a:ext cx="2567164" cy="2636208"/>
            </a:xfrm>
            <a:prstGeom prst="rect">
              <a:avLst/>
            </a:prstGeom>
          </p:spPr>
        </p:pic>
        <p:pic>
          <p:nvPicPr>
            <p:cNvPr id="8" name="Graphic 7" descr="Add with solid fill">
              <a:extLst>
                <a:ext uri="{FF2B5EF4-FFF2-40B4-BE49-F238E27FC236}">
                  <a16:creationId xmlns:a16="http://schemas.microsoft.com/office/drawing/2014/main" id="{AEAF8C9E-8205-2832-B10A-C822C3BEE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06438" y="3429000"/>
              <a:ext cx="646331" cy="646331"/>
            </a:xfrm>
            <a:prstGeom prst="rect">
              <a:avLst/>
            </a:prstGeom>
          </p:spPr>
        </p:pic>
        <p:pic>
          <p:nvPicPr>
            <p:cNvPr id="10" name="Picture 9" descr="A white tube on a black background&#10;&#10;Description automatically generated">
              <a:extLst>
                <a:ext uri="{FF2B5EF4-FFF2-40B4-BE49-F238E27FC236}">
                  <a16:creationId xmlns:a16="http://schemas.microsoft.com/office/drawing/2014/main" id="{B582C97B-B747-EFC4-ECFE-EE67CACB6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4183" y="2708254"/>
              <a:ext cx="2996695" cy="232806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2A9877-B9C1-1CA2-9D9B-8E5184BD51ED}"/>
                </a:ext>
              </a:extLst>
            </p:cNvPr>
            <p:cNvSpPr txBox="1"/>
            <p:nvPr/>
          </p:nvSpPr>
          <p:spPr>
            <a:xfrm>
              <a:off x="2046872" y="5343298"/>
              <a:ext cx="2525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Arbitrary Microstructure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7D34C0-41AE-150C-38B4-32501D0C275D}"/>
                </a:ext>
              </a:extLst>
            </p:cNvPr>
            <p:cNvSpPr txBox="1"/>
            <p:nvPr/>
          </p:nvSpPr>
          <p:spPr>
            <a:xfrm>
              <a:off x="6830649" y="5355772"/>
              <a:ext cx="2135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Arbitrary CAD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346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F75C4D-618B-F1ED-7698-2CAD5A04C85C}"/>
              </a:ext>
            </a:extLst>
          </p:cNvPr>
          <p:cNvSpPr txBox="1"/>
          <p:nvPr/>
        </p:nvSpPr>
        <p:spPr>
          <a:xfrm>
            <a:off x="1617022" y="439387"/>
            <a:ext cx="2586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Assumptions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6BB2A-BFB2-62E9-54F4-C3D3E02C6D64}"/>
              </a:ext>
            </a:extLst>
          </p:cNvPr>
          <p:cNvSpPr txBox="1"/>
          <p:nvPr/>
        </p:nvSpPr>
        <p:spPr>
          <a:xfrm>
            <a:off x="1617023" y="1085718"/>
            <a:ext cx="7764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+mj-lt"/>
                <a:cs typeface="Calibri" panose="020F0502020204030204" pitchFamily="34" charset="0"/>
              </a:rPr>
              <a:t>SPPARKS provides us with 1000s of microstructures. We assumed we could use any number (including only one) of them to texturized the CAD file.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031915-C5CB-3E73-75D4-72F0A1995E45}"/>
              </a:ext>
            </a:extLst>
          </p:cNvPr>
          <p:cNvSpPr txBox="1"/>
          <p:nvPr/>
        </p:nvSpPr>
        <p:spPr>
          <a:xfrm>
            <a:off x="1617022" y="1895656"/>
            <a:ext cx="8536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+mj-lt"/>
                <a:cs typeface="Calibri" panose="020F0502020204030204" pitchFamily="34" charset="0"/>
              </a:rPr>
              <a:t>The final texturized CAD file needs to be realistic. We assumed that the spin ID transitions within the model are smooth in all axes.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DC6D6-FB4B-7BA9-F245-11003C8DBC36}"/>
              </a:ext>
            </a:extLst>
          </p:cNvPr>
          <p:cNvSpPr txBox="1"/>
          <p:nvPr/>
        </p:nvSpPr>
        <p:spPr>
          <a:xfrm>
            <a:off x="1617022" y="4233669"/>
            <a:ext cx="8536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+mj-lt"/>
                <a:cs typeface="Calibri" panose="020F0502020204030204" pitchFamily="34" charset="0"/>
              </a:rPr>
              <a:t>We assume that we can voxalize the CAD model in any way we want while using a resolution of at least 10 micrometers.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52450-B486-0A79-7D14-8ACAC605E8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" t="21681" r="-1" b="40300"/>
          <a:stretch/>
        </p:blipFill>
        <p:spPr>
          <a:xfrm>
            <a:off x="3503222" y="2774430"/>
            <a:ext cx="4668322" cy="878775"/>
          </a:xfrm>
          <a:prstGeom prst="rect">
            <a:avLst/>
          </a:prstGeom>
        </p:spPr>
      </p:pic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F60BD153-3FE9-5B79-93DD-19AE9FE31DF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70918" y="3587554"/>
            <a:ext cx="365718" cy="432788"/>
          </a:xfrm>
          <a:prstGeom prst="bentConnector2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8F4A5E8-8FA3-40B9-1ED8-35CC54C8092B}"/>
              </a:ext>
            </a:extLst>
          </p:cNvPr>
          <p:cNvSpPr txBox="1"/>
          <p:nvPr/>
        </p:nvSpPr>
        <p:spPr>
          <a:xfrm>
            <a:off x="6292953" y="3803947"/>
            <a:ext cx="18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Smooth Boundary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B9994A-0E86-ED53-F4AD-39C6A29D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647" y="4700086"/>
            <a:ext cx="3632860" cy="14202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7F384C-D4E7-5C5B-65CC-2B99B7DF2B96}"/>
              </a:ext>
            </a:extLst>
          </p:cNvPr>
          <p:cNvSpPr txBox="1"/>
          <p:nvPr/>
        </p:nvSpPr>
        <p:spPr>
          <a:xfrm>
            <a:off x="2247221" y="5344887"/>
            <a:ext cx="3252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Canonical Stanford Bunny Model</a:t>
            </a:r>
          </a:p>
        </p:txBody>
      </p:sp>
    </p:spTree>
    <p:extLst>
      <p:ext uri="{BB962C8B-B14F-4D97-AF65-F5344CB8AC3E}">
        <p14:creationId xmlns:p14="http://schemas.microsoft.com/office/powerpoint/2010/main" val="1885382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740266-53DC-7297-B1E3-BD504AF2D41B}"/>
              </a:ext>
            </a:extLst>
          </p:cNvPr>
          <p:cNvSpPr txBox="1"/>
          <p:nvPr/>
        </p:nvSpPr>
        <p:spPr>
          <a:xfrm>
            <a:off x="1617021" y="439387"/>
            <a:ext cx="498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Methodology - 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5739CB-FD7E-DB83-716A-71662ABAB4A0}"/>
              </a:ext>
            </a:extLst>
          </p:cNvPr>
          <p:cNvSpPr txBox="1"/>
          <p:nvPr/>
        </p:nvSpPr>
        <p:spPr>
          <a:xfrm>
            <a:off x="2119045" y="1669550"/>
            <a:ext cx="2204662" cy="791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199685-EC9C-5CDD-C4AD-D4952762FFA3}"/>
              </a:ext>
            </a:extLst>
          </p:cNvPr>
          <p:cNvSpPr txBox="1"/>
          <p:nvPr/>
        </p:nvSpPr>
        <p:spPr>
          <a:xfrm>
            <a:off x="1617022" y="1330036"/>
            <a:ext cx="712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+mj-lt"/>
                <a:cs typeface="Calibri" panose="020F0502020204030204" pitchFamily="34" charset="0"/>
              </a:rPr>
              <a:t>Given our assumptions, our main approach was to take advantage of the periodicity of the microstructures.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BA7D9-A4FE-B5D0-9041-BD94A14344D9}"/>
              </a:ext>
            </a:extLst>
          </p:cNvPr>
          <p:cNvSpPr txBox="1"/>
          <p:nvPr/>
        </p:nvSpPr>
        <p:spPr>
          <a:xfrm>
            <a:off x="2046017" y="2474522"/>
            <a:ext cx="2600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seed-001-potts_3d.50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1027FA-DBAE-925D-8E88-7899A1078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872" y="2191433"/>
            <a:ext cx="2110348" cy="20931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D5E32F-134E-F38B-D288-BCFA421F2A84}"/>
              </a:ext>
            </a:extLst>
          </p:cNvPr>
          <p:cNvSpPr txBox="1"/>
          <p:nvPr/>
        </p:nvSpPr>
        <p:spPr>
          <a:xfrm>
            <a:off x="2046017" y="3105834"/>
            <a:ext cx="22776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Side profile connected in a tile-like fashion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A87A04-1320-B9DE-E583-91B72F1328CC}"/>
              </a:ext>
            </a:extLst>
          </p:cNvPr>
          <p:cNvSpPr txBox="1"/>
          <p:nvPr/>
        </p:nvSpPr>
        <p:spPr>
          <a:xfrm>
            <a:off x="1617022" y="4567666"/>
            <a:ext cx="712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+mj-lt"/>
                <a:cs typeface="Calibri" panose="020F0502020204030204" pitchFamily="34" charset="0"/>
              </a:rPr>
              <a:t>Therefore, we can voxalize the original CAD model and populate it with one periodic microstructure at a time to generate different textures.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83FC9F4-4997-0A54-AFCE-AB49F56982C2}"/>
              </a:ext>
            </a:extLst>
          </p:cNvPr>
          <p:cNvGrpSpPr/>
          <p:nvPr/>
        </p:nvGrpSpPr>
        <p:grpSpPr>
          <a:xfrm>
            <a:off x="7445828" y="2474522"/>
            <a:ext cx="997528" cy="997053"/>
            <a:chOff x="7433953" y="2461516"/>
            <a:chExt cx="997528" cy="99705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A7F867C-8B7E-A86D-DA6B-1D54179679C9}"/>
                </a:ext>
              </a:extLst>
            </p:cNvPr>
            <p:cNvCxnSpPr/>
            <p:nvPr/>
          </p:nvCxnSpPr>
          <p:spPr>
            <a:xfrm flipV="1">
              <a:off x="7932717" y="2461516"/>
              <a:ext cx="0" cy="6443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2C2AAFB-036D-41B0-A21C-D9AE09BA82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33953" y="3091592"/>
              <a:ext cx="498764" cy="3669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52FC003-D1B6-A5F7-AD2C-84A13327439F}"/>
                </a:ext>
              </a:extLst>
            </p:cNvPr>
            <p:cNvCxnSpPr>
              <a:cxnSpLocks/>
            </p:cNvCxnSpPr>
            <p:nvPr/>
          </p:nvCxnSpPr>
          <p:spPr>
            <a:xfrm>
              <a:off x="7932717" y="3091591"/>
              <a:ext cx="498764" cy="3669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462D7B9-900E-2CD1-F080-3C48910E2E48}"/>
              </a:ext>
            </a:extLst>
          </p:cNvPr>
          <p:cNvSpPr txBox="1"/>
          <p:nvPr/>
        </p:nvSpPr>
        <p:spPr>
          <a:xfrm>
            <a:off x="7161775" y="335166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88D283-E20C-F00D-9CDD-2165511BADF6}"/>
              </a:ext>
            </a:extLst>
          </p:cNvPr>
          <p:cNvSpPr txBox="1"/>
          <p:nvPr/>
        </p:nvSpPr>
        <p:spPr>
          <a:xfrm>
            <a:off x="8456187" y="337929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E0B70E-36FD-1715-D849-ABB4069DB65F}"/>
              </a:ext>
            </a:extLst>
          </p:cNvPr>
          <p:cNvSpPr txBox="1"/>
          <p:nvPr/>
        </p:nvSpPr>
        <p:spPr>
          <a:xfrm>
            <a:off x="7800161" y="202442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ADE210-D099-90B3-2728-166D8D5261C7}"/>
              </a:ext>
            </a:extLst>
          </p:cNvPr>
          <p:cNvSpPr txBox="1"/>
          <p:nvPr/>
        </p:nvSpPr>
        <p:spPr>
          <a:xfrm>
            <a:off x="1617021" y="5336705"/>
            <a:ext cx="821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+mj-lt"/>
                <a:cs typeface="Calibri" panose="020F0502020204030204" pitchFamily="34" charset="0"/>
              </a:rPr>
              <a:t>To do that efficiently, we must perform some </a:t>
            </a:r>
            <a:r>
              <a:rPr lang="en-US" b="1" dirty="0">
                <a:latin typeface="+mj-lt"/>
                <a:cs typeface="Calibri" panose="020F0502020204030204" pitchFamily="34" charset="0"/>
              </a:rPr>
              <a:t>rescaling</a:t>
            </a:r>
            <a:r>
              <a:rPr lang="en-US" dirty="0">
                <a:latin typeface="+mj-lt"/>
                <a:cs typeface="Calibri" panose="020F0502020204030204" pitchFamily="34" charset="0"/>
              </a:rPr>
              <a:t> and </a:t>
            </a:r>
            <a:r>
              <a:rPr lang="en-US" b="1" dirty="0">
                <a:latin typeface="+mj-lt"/>
                <a:cs typeface="Calibri" panose="020F0502020204030204" pitchFamily="34" charset="0"/>
              </a:rPr>
              <a:t>stacking</a:t>
            </a:r>
            <a:r>
              <a:rPr lang="en-US" dirty="0">
                <a:latin typeface="+mj-lt"/>
                <a:cs typeface="Calibri" panose="020F0502020204030204" pitchFamily="34" charset="0"/>
              </a:rPr>
              <a:t> operations. </a:t>
            </a:r>
          </a:p>
        </p:txBody>
      </p:sp>
    </p:spTree>
    <p:extLst>
      <p:ext uri="{BB962C8B-B14F-4D97-AF65-F5344CB8AC3E}">
        <p14:creationId xmlns:p14="http://schemas.microsoft.com/office/powerpoint/2010/main" val="2998142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8FE7CC-A6E0-2454-7671-A3DD94FCE338}"/>
              </a:ext>
            </a:extLst>
          </p:cNvPr>
          <p:cNvSpPr txBox="1"/>
          <p:nvPr/>
        </p:nvSpPr>
        <p:spPr>
          <a:xfrm>
            <a:off x="1617021" y="439387"/>
            <a:ext cx="6137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Methodology - STL Voxalization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F5B614B-1614-A3D0-865C-1152D5C339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2553678"/>
                  </p:ext>
                </p:extLst>
              </p:nvPr>
            </p:nvGraphicFramePr>
            <p:xfrm>
              <a:off x="-264837250" y="-267504250"/>
              <a:ext cx="541866499" cy="5418664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1866499" cy="541866499"/>
                    </a:xfrm>
                    <a:prstGeom prst="rect">
                      <a:avLst/>
                    </a:prstGeom>
                  </am3d:spPr>
                  <am3d:camera>
                    <am3d:pos x="0" y="0" z="59902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9448" d="1000000"/>
                    <am3d:preTrans dx="0" dy="-214748364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6532" ay="2373160" az="5456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F5B614B-1614-A3D0-865C-1152D5C339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64837250" y="-267504250"/>
                <a:ext cx="541866499" cy="541866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CE194457-54D6-F11D-EEAE-08D868BB2C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0522020"/>
                  </p:ext>
                </p:extLst>
              </p:nvPr>
            </p:nvGraphicFramePr>
            <p:xfrm>
              <a:off x="4436422" y="-42794154"/>
              <a:ext cx="5087917" cy="1159356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087917" cy="115935699"/>
                    </a:xfrm>
                    <a:prstGeom prst="rect">
                      <a:avLst/>
                    </a:prstGeom>
                  </am3d:spPr>
                  <am3d:camera>
                    <am3d:pos x="0" y="0" z="59902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9448" d="1000000"/>
                    <am3d:preTrans dx="0" dy="-214748364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CE194457-54D6-F11D-EEAE-08D868BB2C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36422" y="-42794154"/>
                <a:ext cx="5087917" cy="11593569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5F7CBD9-3A43-6082-B034-AB8A13ED231B}"/>
              </a:ext>
            </a:extLst>
          </p:cNvPr>
          <p:cNvSpPr txBox="1"/>
          <p:nvPr/>
        </p:nvSpPr>
        <p:spPr>
          <a:xfrm>
            <a:off x="1617021" y="1327345"/>
            <a:ext cx="712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+mj-lt"/>
                <a:cs typeface="Calibri" panose="020F0502020204030204" pitchFamily="34" charset="0"/>
              </a:rPr>
              <a:t>First, we start by voxalizing the CAD model. </a:t>
            </a:r>
          </a:p>
        </p:txBody>
      </p:sp>
      <p:pic>
        <p:nvPicPr>
          <p:cNvPr id="12" name="Picture 11" descr="A black and purple logo&#10;&#10;Description automatically generated">
            <a:extLst>
              <a:ext uri="{FF2B5EF4-FFF2-40B4-BE49-F238E27FC236}">
                <a16:creationId xmlns:a16="http://schemas.microsoft.com/office/drawing/2014/main" id="{EFA3E9FC-D76A-98F8-0266-242D6E44B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925" y="2498015"/>
            <a:ext cx="2709313" cy="526139"/>
          </a:xfrm>
          <a:prstGeom prst="rect">
            <a:avLst/>
          </a:prstGeom>
        </p:spPr>
      </p:pic>
      <p:pic>
        <p:nvPicPr>
          <p:cNvPr id="14" name="Picture 13" descr="A grey sphere made of cubes&#10;&#10;Description automatically generated">
            <a:extLst>
              <a:ext uri="{FF2B5EF4-FFF2-40B4-BE49-F238E27FC236}">
                <a16:creationId xmlns:a16="http://schemas.microsoft.com/office/drawing/2014/main" id="{412D68CA-2F60-FEE1-EFF7-4787D4073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3736" y="2072240"/>
            <a:ext cx="3765470" cy="345841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2482D13-77A6-AA98-D73F-D7D4C2458152}"/>
              </a:ext>
            </a:extLst>
          </p:cNvPr>
          <p:cNvSpPr/>
          <p:nvPr/>
        </p:nvSpPr>
        <p:spPr>
          <a:xfrm>
            <a:off x="2517569" y="3194463"/>
            <a:ext cx="2168235" cy="19356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36A47D-013E-D21B-7A84-E68349E02AA6}"/>
              </a:ext>
            </a:extLst>
          </p:cNvPr>
          <p:cNvSpPr txBox="1"/>
          <p:nvPr/>
        </p:nvSpPr>
        <p:spPr>
          <a:xfrm>
            <a:off x="2159533" y="5585162"/>
            <a:ext cx="301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Bounding Box in 3 Dimensions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B40BD7-7999-6D25-5C16-9F25495EF291}"/>
              </a:ext>
            </a:extLst>
          </p:cNvPr>
          <p:cNvCxnSpPr>
            <a:cxnSpLocks/>
          </p:cNvCxnSpPr>
          <p:nvPr/>
        </p:nvCxnSpPr>
        <p:spPr>
          <a:xfrm>
            <a:off x="5799356" y="3967702"/>
            <a:ext cx="67269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567396-E8D4-4BD4-38BC-F7D212CCDA23}"/>
                  </a:ext>
                </a:extLst>
              </p:cNvPr>
              <p:cNvSpPr txBox="1"/>
              <p:nvPr/>
            </p:nvSpPr>
            <p:spPr>
              <a:xfrm>
                <a:off x="6590734" y="3765822"/>
                <a:ext cx="2088457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567396-E8D4-4BD4-38BC-F7D212CCD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734" y="3765822"/>
                <a:ext cx="2088457" cy="391582"/>
              </a:xfrm>
              <a:prstGeom prst="rect">
                <a:avLst/>
              </a:prstGeom>
              <a:blipFill>
                <a:blip r:embed="rId7"/>
                <a:stretch>
                  <a:fillRect l="-1807" t="-6250" r="-120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14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8FE7CC-A6E0-2454-7671-A3DD94FCE338}"/>
              </a:ext>
            </a:extLst>
          </p:cNvPr>
          <p:cNvSpPr txBox="1"/>
          <p:nvPr/>
        </p:nvSpPr>
        <p:spPr>
          <a:xfrm>
            <a:off x="1617021" y="439387"/>
            <a:ext cx="7907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Methodology – Microstructure Rescaling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F5B614B-1614-A3D0-865C-1152D5C3391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64837250" y="-267504250"/>
              <a:ext cx="541866499" cy="5418664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1866499" cy="541866499"/>
                    </a:xfrm>
                    <a:prstGeom prst="rect">
                      <a:avLst/>
                    </a:prstGeom>
                  </am3d:spPr>
                  <am3d:camera>
                    <am3d:pos x="0" y="0" z="59902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9448" d="1000000"/>
                    <am3d:preTrans dx="0" dy="-214748364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6532" ay="2373160" az="5456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F5B614B-1614-A3D0-865C-1152D5C339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64837250" y="-267504250"/>
                <a:ext cx="541866499" cy="541866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CE194457-54D6-F11D-EEAE-08D868BB2C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36422" y="-42794154"/>
              <a:ext cx="5087917" cy="1159356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087917" cy="115935699"/>
                    </a:xfrm>
                    <a:prstGeom prst="rect">
                      <a:avLst/>
                    </a:prstGeom>
                  </am3d:spPr>
                  <am3d:camera>
                    <am3d:pos x="0" y="0" z="59902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9448" d="1000000"/>
                    <am3d:preTrans dx="0" dy="-214748364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CE194457-54D6-F11D-EEAE-08D868BB2C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36422" y="-42794154"/>
                <a:ext cx="5087917" cy="11593569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5F7CBD9-3A43-6082-B034-AB8A13ED231B}"/>
              </a:ext>
            </a:extLst>
          </p:cNvPr>
          <p:cNvSpPr txBox="1"/>
          <p:nvPr/>
        </p:nvSpPr>
        <p:spPr>
          <a:xfrm>
            <a:off x="1617021" y="1246309"/>
            <a:ext cx="7705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+mj-lt"/>
                <a:cs typeface="Calibri" panose="020F0502020204030204" pitchFamily="34" charset="0"/>
              </a:rPr>
              <a:t>Second, we use the bounding box information to rescale the microstructure while keeping it periodic.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3A1DC-5B78-9280-77F7-3749E0EBC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577" y="2567211"/>
            <a:ext cx="1864756" cy="185428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6C0044-04DD-5048-F225-149FC580BA21}"/>
              </a:ext>
            </a:extLst>
          </p:cNvPr>
          <p:cNvCxnSpPr>
            <a:cxnSpLocks/>
          </p:cNvCxnSpPr>
          <p:nvPr/>
        </p:nvCxnSpPr>
        <p:spPr>
          <a:xfrm>
            <a:off x="1845577" y="2380859"/>
            <a:ext cx="4401868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33F0F3E-E63B-DD81-E95F-223ADEC37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022" y="2567211"/>
            <a:ext cx="1864756" cy="18542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ED5252-2845-514F-7870-2639434685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60220"/>
          <a:stretch/>
        </p:blipFill>
        <p:spPr>
          <a:xfrm>
            <a:off x="5552466" y="2567211"/>
            <a:ext cx="741809" cy="18542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DE9005-30DD-B1AA-4C44-DF34479169E5}"/>
                  </a:ext>
                </a:extLst>
              </p:cNvPr>
              <p:cNvSpPr txBox="1"/>
              <p:nvPr/>
            </p:nvSpPr>
            <p:spPr>
              <a:xfrm>
                <a:off x="1347233" y="2133718"/>
                <a:ext cx="5395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FDE9005-30DD-B1AA-4C44-DF3447916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233" y="2133718"/>
                <a:ext cx="539575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1C5684-9297-0CEA-9F61-FD8465BC4208}"/>
                  </a:ext>
                </a:extLst>
              </p:cNvPr>
              <p:cNvSpPr txBox="1"/>
              <p:nvPr/>
            </p:nvSpPr>
            <p:spPr>
              <a:xfrm>
                <a:off x="6247445" y="2151379"/>
                <a:ext cx="551472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E1C5684-9297-0CEA-9F61-FD8465BC4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445" y="2151379"/>
                <a:ext cx="551472" cy="391582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1EEBE41D-BAAD-709F-4DCF-5E12C41577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1783"/>
          <a:stretch/>
        </p:blipFill>
        <p:spPr>
          <a:xfrm>
            <a:off x="1839308" y="4421491"/>
            <a:ext cx="1864756" cy="70864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B8BB9D-8859-8058-F589-E1F15B0A0B32}"/>
              </a:ext>
            </a:extLst>
          </p:cNvPr>
          <p:cNvCxnSpPr>
            <a:cxnSpLocks/>
          </p:cNvCxnSpPr>
          <p:nvPr/>
        </p:nvCxnSpPr>
        <p:spPr>
          <a:xfrm flipV="1">
            <a:off x="6874569" y="2567211"/>
            <a:ext cx="0" cy="2669807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963256-C234-E76A-9FFC-BB3685890767}"/>
                  </a:ext>
                </a:extLst>
              </p:cNvPr>
              <p:cNvSpPr txBox="1"/>
              <p:nvPr/>
            </p:nvSpPr>
            <p:spPr>
              <a:xfrm>
                <a:off x="7018661" y="2185068"/>
                <a:ext cx="539575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963256-C234-E76A-9FFC-BB368589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661" y="2185068"/>
                <a:ext cx="539575" cy="391582"/>
              </a:xfrm>
              <a:prstGeom prst="rect">
                <a:avLst/>
              </a:prstGeom>
              <a:blipFill>
                <a:blip r:embed="rId8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BDAB86-DE47-140A-3876-4B5F96B2601B}"/>
                  </a:ext>
                </a:extLst>
              </p:cNvPr>
              <p:cNvSpPr txBox="1"/>
              <p:nvPr/>
            </p:nvSpPr>
            <p:spPr>
              <a:xfrm>
                <a:off x="7018660" y="5130140"/>
                <a:ext cx="5395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9BDAB86-DE47-140A-3876-4B5F96B26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660" y="5130140"/>
                <a:ext cx="539575" cy="369332"/>
              </a:xfrm>
              <a:prstGeom prst="rect">
                <a:avLst/>
              </a:prstGeom>
              <a:blipFill>
                <a:blip r:embed="rId9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78CDBDFB-76E1-ED70-C361-87DD47E85B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1783"/>
          <a:stretch/>
        </p:blipFill>
        <p:spPr>
          <a:xfrm>
            <a:off x="3698458" y="4421490"/>
            <a:ext cx="1864756" cy="7086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A248745-C2F2-9EB7-1EC2-52C591748D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1097" b="61783"/>
          <a:stretch/>
        </p:blipFill>
        <p:spPr>
          <a:xfrm>
            <a:off x="5558805" y="4421489"/>
            <a:ext cx="737325" cy="70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04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colorful cube with black background&#10;&#10;Description automatically generated">
            <a:extLst>
              <a:ext uri="{FF2B5EF4-FFF2-40B4-BE49-F238E27FC236}">
                <a16:creationId xmlns:a16="http://schemas.microsoft.com/office/drawing/2014/main" id="{2D970020-5A67-D197-C1B6-2B70050CA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916" y="3060960"/>
            <a:ext cx="1610161" cy="135077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0884158-C1D6-E13B-5C51-3261BCCAA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277" y="3398653"/>
            <a:ext cx="1610161" cy="13507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8FE7CC-A6E0-2454-7671-A3DD94FCE338}"/>
              </a:ext>
            </a:extLst>
          </p:cNvPr>
          <p:cNvSpPr txBox="1"/>
          <p:nvPr/>
        </p:nvSpPr>
        <p:spPr>
          <a:xfrm>
            <a:off x="1617021" y="439387"/>
            <a:ext cx="915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Methodology – Mapping STL and Microstructure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F5B614B-1614-A3D0-865C-1152D5C3391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64837250" y="-267504250"/>
              <a:ext cx="541866499" cy="54186649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41866499" cy="541866499"/>
                    </a:xfrm>
                    <a:prstGeom prst="rect">
                      <a:avLst/>
                    </a:prstGeom>
                  </am3d:spPr>
                  <am3d:camera>
                    <am3d:pos x="0" y="0" z="59902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9448" d="1000000"/>
                    <am3d:preTrans dx="0" dy="-214748364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46532" ay="2373160" az="5456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F5B614B-1614-A3D0-865C-1152D5C339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64837250" y="-267504250"/>
                <a:ext cx="541866499" cy="541866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CE194457-54D6-F11D-EEAE-08D868BB2C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36422" y="-42794154"/>
              <a:ext cx="5087917" cy="11593569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087917" cy="115935699"/>
                    </a:xfrm>
                    <a:prstGeom prst="rect">
                      <a:avLst/>
                    </a:prstGeom>
                  </am3d:spPr>
                  <am3d:camera>
                    <am3d:pos x="0" y="0" z="59902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9448" d="1000000"/>
                    <am3d:preTrans dx="0" dy="-214748364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CE194457-54D6-F11D-EEAE-08D868BB2C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36422" y="-42794154"/>
                <a:ext cx="5087917" cy="11593569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5F7CBD9-3A43-6082-B034-AB8A13ED231B}"/>
              </a:ext>
            </a:extLst>
          </p:cNvPr>
          <p:cNvSpPr txBox="1"/>
          <p:nvPr/>
        </p:nvSpPr>
        <p:spPr>
          <a:xfrm>
            <a:off x="1617021" y="1246309"/>
            <a:ext cx="7705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+mj-lt"/>
                <a:cs typeface="Calibri" panose="020F0502020204030204" pitchFamily="34" charset="0"/>
              </a:rPr>
              <a:t>Finally, we map them to the same frame of reference and perform a nearest neighbor calculation to match the spin IDs of each voxel. </a:t>
            </a:r>
          </a:p>
        </p:txBody>
      </p:sp>
      <p:pic>
        <p:nvPicPr>
          <p:cNvPr id="6" name="Picture 5" descr="A grey sphere made of cubes&#10;&#10;Description automatically generated">
            <a:extLst>
              <a:ext uri="{FF2B5EF4-FFF2-40B4-BE49-F238E27FC236}">
                <a16:creationId xmlns:a16="http://schemas.microsoft.com/office/drawing/2014/main" id="{A1D4CD65-A07E-D6CA-3E9E-2F3979C288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73" t="31418" r="20551" b="10552"/>
          <a:stretch/>
        </p:blipFill>
        <p:spPr>
          <a:xfrm>
            <a:off x="6756477" y="2651502"/>
            <a:ext cx="2220686" cy="20069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131F81B-1947-A750-C137-27DAFA2E847C}"/>
              </a:ext>
            </a:extLst>
          </p:cNvPr>
          <p:cNvSpPr txBox="1"/>
          <p:nvPr/>
        </p:nvSpPr>
        <p:spPr>
          <a:xfrm>
            <a:off x="1727235" y="4963145"/>
            <a:ext cx="4871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Build KD-tree using rescaled microstructure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CE00AB0-2691-E77E-10C0-FC60FD615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915" y="2385573"/>
            <a:ext cx="1610161" cy="135077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D446CEF-BD72-F2FD-DF01-F4D7AB88D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589" y="2662575"/>
            <a:ext cx="1610161" cy="1350773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0C2502-C2B4-0F91-66D1-7FD01571F3ED}"/>
              </a:ext>
            </a:extLst>
          </p:cNvPr>
          <p:cNvCxnSpPr>
            <a:cxnSpLocks/>
          </p:cNvCxnSpPr>
          <p:nvPr/>
        </p:nvCxnSpPr>
        <p:spPr>
          <a:xfrm>
            <a:off x="4944274" y="3654967"/>
            <a:ext cx="1050602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E5F8047-43D7-2B5D-27BF-89F54C402383}"/>
              </a:ext>
            </a:extLst>
          </p:cNvPr>
          <p:cNvSpPr txBox="1"/>
          <p:nvPr/>
        </p:nvSpPr>
        <p:spPr>
          <a:xfrm>
            <a:off x="4959243" y="3285635"/>
            <a:ext cx="1020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Overlay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4254C9E-47A0-2A46-8544-FC8BEEA2644C}"/>
              </a:ext>
            </a:extLst>
          </p:cNvPr>
          <p:cNvCxnSpPr>
            <a:cxnSpLocks/>
          </p:cNvCxnSpPr>
          <p:nvPr/>
        </p:nvCxnSpPr>
        <p:spPr>
          <a:xfrm>
            <a:off x="7752955" y="4381387"/>
            <a:ext cx="498764" cy="73607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7ABC2BD-CEB1-1015-DE7B-CC623CBABE87}"/>
              </a:ext>
            </a:extLst>
          </p:cNvPr>
          <p:cNvSpPr txBox="1"/>
          <p:nvPr/>
        </p:nvSpPr>
        <p:spPr>
          <a:xfrm>
            <a:off x="6252764" y="5117465"/>
            <a:ext cx="41695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Assign each voxel a spin based on KD-tree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86F7CD-4172-2B53-61CA-38BAFE849CDA}"/>
              </a:ext>
            </a:extLst>
          </p:cNvPr>
          <p:cNvSpPr txBox="1"/>
          <p:nvPr/>
        </p:nvSpPr>
        <p:spPr>
          <a:xfrm>
            <a:off x="2961397" y="536153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O(n log(m))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F504C7-68B5-540B-EA1E-D0FF60ABE2B9}"/>
              </a:ext>
            </a:extLst>
          </p:cNvPr>
          <p:cNvSpPr txBox="1"/>
          <p:nvPr/>
        </p:nvSpPr>
        <p:spPr>
          <a:xfrm>
            <a:off x="2817767" y="5655582"/>
            <a:ext cx="158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n: voxels in STL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538AE3-C135-DF13-B8BD-4AAD3EDC6200}"/>
              </a:ext>
            </a:extLst>
          </p:cNvPr>
          <p:cNvSpPr txBox="1"/>
          <p:nvPr/>
        </p:nvSpPr>
        <p:spPr>
          <a:xfrm>
            <a:off x="2249342" y="5946799"/>
            <a:ext cx="272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m: voxels in microstructure</a:t>
            </a:r>
          </a:p>
        </p:txBody>
      </p:sp>
    </p:spTree>
    <p:extLst>
      <p:ext uri="{BB962C8B-B14F-4D97-AF65-F5344CB8AC3E}">
        <p14:creationId xmlns:p14="http://schemas.microsoft.com/office/powerpoint/2010/main" val="26513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1FE99E-6AE6-23DF-0D4A-FF72B68732FA}"/>
              </a:ext>
            </a:extLst>
          </p:cNvPr>
          <p:cNvSpPr txBox="1"/>
          <p:nvPr/>
        </p:nvSpPr>
        <p:spPr>
          <a:xfrm>
            <a:off x="1617022" y="439387"/>
            <a:ext cx="4641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Results - Tube</a:t>
            </a:r>
          </a:p>
        </p:txBody>
      </p:sp>
      <p:pic>
        <p:nvPicPr>
          <p:cNvPr id="2" name="Picture 1" descr="A close up of a tube&#10;&#10;Description automatically generated">
            <a:extLst>
              <a:ext uri="{FF2B5EF4-FFF2-40B4-BE49-F238E27FC236}">
                <a16:creationId xmlns:a16="http://schemas.microsoft.com/office/drawing/2014/main" id="{32FC2D87-C894-30D4-3A8F-9A241E390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25" y="1346935"/>
            <a:ext cx="5448872" cy="4164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57B57A-06F6-D355-EEAC-3E13746DFCA0}"/>
              </a:ext>
            </a:extLst>
          </p:cNvPr>
          <p:cNvSpPr txBox="1"/>
          <p:nvPr/>
        </p:nvSpPr>
        <p:spPr>
          <a:xfrm>
            <a:off x="7469578" y="3059668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Runtime: 20s</a:t>
            </a:r>
          </a:p>
        </p:txBody>
      </p:sp>
    </p:spTree>
    <p:extLst>
      <p:ext uri="{BB962C8B-B14F-4D97-AF65-F5344CB8AC3E}">
        <p14:creationId xmlns:p14="http://schemas.microsoft.com/office/powerpoint/2010/main" val="3780909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1FE99E-6AE6-23DF-0D4A-FF72B68732FA}"/>
              </a:ext>
            </a:extLst>
          </p:cNvPr>
          <p:cNvSpPr txBox="1"/>
          <p:nvPr/>
        </p:nvSpPr>
        <p:spPr>
          <a:xfrm>
            <a:off x="1617022" y="439387"/>
            <a:ext cx="4641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Results - Helical Gear</a:t>
            </a:r>
          </a:p>
        </p:txBody>
      </p:sp>
      <p:pic>
        <p:nvPicPr>
          <p:cNvPr id="5" name="Picture 4" descr="A colorful splattered gear&#10;&#10;Description automatically generated">
            <a:extLst>
              <a:ext uri="{FF2B5EF4-FFF2-40B4-BE49-F238E27FC236}">
                <a16:creationId xmlns:a16="http://schemas.microsoft.com/office/drawing/2014/main" id="{397E5C68-131A-3C97-EC46-1C7E0E06F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057" y="1085718"/>
            <a:ext cx="4641274" cy="4488601"/>
          </a:xfrm>
          <a:prstGeom prst="rect">
            <a:avLst/>
          </a:prstGeom>
        </p:spPr>
      </p:pic>
      <p:pic>
        <p:nvPicPr>
          <p:cNvPr id="7" name="Picture 6" descr="A circular object with a circle in the middle&#10;&#10;Description automatically generated">
            <a:extLst>
              <a:ext uri="{FF2B5EF4-FFF2-40B4-BE49-F238E27FC236}">
                <a16:creationId xmlns:a16="http://schemas.microsoft.com/office/drawing/2014/main" id="{CE571956-C4FE-D329-F8F4-D44EAF7D6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331" y="1085718"/>
            <a:ext cx="4536352" cy="4488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C0B46-C0E3-57C0-D39C-B5EDAE48F523}"/>
              </a:ext>
            </a:extLst>
          </p:cNvPr>
          <p:cNvSpPr txBox="1"/>
          <p:nvPr/>
        </p:nvSpPr>
        <p:spPr>
          <a:xfrm>
            <a:off x="1947552" y="5772282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Runtime: 165s</a:t>
            </a:r>
          </a:p>
        </p:txBody>
      </p:sp>
    </p:spTree>
    <p:extLst>
      <p:ext uri="{BB962C8B-B14F-4D97-AF65-F5344CB8AC3E}">
        <p14:creationId xmlns:p14="http://schemas.microsoft.com/office/powerpoint/2010/main" val="3327967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13571</TotalTime>
  <Words>610</Words>
  <Application>Microsoft Macintosh PowerPoint</Application>
  <PresentationFormat>Widescreen</PresentationFormat>
  <Paragraphs>83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Bauhaus 93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University of Texas at Austin</cp:lastModifiedBy>
  <cp:revision>134</cp:revision>
  <dcterms:created xsi:type="dcterms:W3CDTF">2021-02-17T02:31:40Z</dcterms:created>
  <dcterms:modified xsi:type="dcterms:W3CDTF">2023-08-20T13:55:48Z</dcterms:modified>
</cp:coreProperties>
</file>